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46"/>
  </p:notesMasterIdLst>
  <p:sldIdLst>
    <p:sldId id="452" r:id="rId2"/>
    <p:sldId id="359" r:id="rId3"/>
    <p:sldId id="422" r:id="rId4"/>
    <p:sldId id="423" r:id="rId5"/>
    <p:sldId id="425" r:id="rId6"/>
    <p:sldId id="386" r:id="rId7"/>
    <p:sldId id="360" r:id="rId8"/>
    <p:sldId id="424" r:id="rId9"/>
    <p:sldId id="387" r:id="rId10"/>
    <p:sldId id="388" r:id="rId11"/>
    <p:sldId id="389" r:id="rId12"/>
    <p:sldId id="385" r:id="rId13"/>
    <p:sldId id="391" r:id="rId14"/>
    <p:sldId id="392" r:id="rId15"/>
    <p:sldId id="393" r:id="rId16"/>
    <p:sldId id="394" r:id="rId17"/>
    <p:sldId id="395" r:id="rId18"/>
    <p:sldId id="396" r:id="rId19"/>
    <p:sldId id="397" r:id="rId20"/>
    <p:sldId id="398" r:id="rId21"/>
    <p:sldId id="426" r:id="rId22"/>
    <p:sldId id="399" r:id="rId23"/>
    <p:sldId id="400" r:id="rId24"/>
    <p:sldId id="401" r:id="rId25"/>
    <p:sldId id="402" r:id="rId26"/>
    <p:sldId id="403" r:id="rId27"/>
    <p:sldId id="404" r:id="rId28"/>
    <p:sldId id="405" r:id="rId29"/>
    <p:sldId id="429" r:id="rId30"/>
    <p:sldId id="472" r:id="rId31"/>
    <p:sldId id="406" r:id="rId32"/>
    <p:sldId id="407" r:id="rId33"/>
    <p:sldId id="408" r:id="rId34"/>
    <p:sldId id="409" r:id="rId35"/>
    <p:sldId id="410" r:id="rId36"/>
    <p:sldId id="411" r:id="rId37"/>
    <p:sldId id="412" r:id="rId38"/>
    <p:sldId id="414" r:id="rId39"/>
    <p:sldId id="418" r:id="rId40"/>
    <p:sldId id="415" r:id="rId41"/>
    <p:sldId id="427" r:id="rId42"/>
    <p:sldId id="419" r:id="rId43"/>
    <p:sldId id="421" r:id="rId44"/>
    <p:sldId id="428" r:id="rId45"/>
  </p:sldIdLst>
  <p:sldSz cx="13004800" cy="97536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80"/>
    <a:srgbClr val="A82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85880" autoAdjust="0"/>
  </p:normalViewPr>
  <p:slideViewPr>
    <p:cSldViewPr snapToGrid="0" snapToObjects="1">
      <p:cViewPr>
        <p:scale>
          <a:sx n="48" d="100"/>
          <a:sy n="48" d="100"/>
        </p:scale>
        <p:origin x="-1422" y="120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1468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269073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40"/>
            <a:ext cx="11054080" cy="2090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0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0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0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0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0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13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9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08943" y="555420"/>
            <a:ext cx="4161084" cy="11835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5689" y="555420"/>
            <a:ext cx="12266507" cy="11835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0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87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8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8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096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192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29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3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048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058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067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07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5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5689" y="3237660"/>
            <a:ext cx="8213796" cy="9153031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56233" y="3237660"/>
            <a:ext cx="8213796" cy="9153031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0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096" indent="0">
              <a:buNone/>
              <a:defRPr sz="2800" b="1"/>
            </a:lvl2pPr>
            <a:lvl3pPr marL="1300192" indent="0">
              <a:buNone/>
              <a:defRPr sz="2600" b="1"/>
            </a:lvl3pPr>
            <a:lvl4pPr marL="1950291" indent="0">
              <a:buNone/>
              <a:defRPr sz="2300" b="1"/>
            </a:lvl4pPr>
            <a:lvl5pPr marL="2600387" indent="0">
              <a:buNone/>
              <a:defRPr sz="2300" b="1"/>
            </a:lvl5pPr>
            <a:lvl6pPr marL="3250484" indent="0">
              <a:buNone/>
              <a:defRPr sz="2300" b="1"/>
            </a:lvl6pPr>
            <a:lvl7pPr marL="3900583" indent="0">
              <a:buNone/>
              <a:defRPr sz="2300" b="1"/>
            </a:lvl7pPr>
            <a:lvl8pPr marL="4550676" indent="0">
              <a:buNone/>
              <a:defRPr sz="2300" b="1"/>
            </a:lvl8pPr>
            <a:lvl9pPr marL="5200775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60" y="2183272"/>
            <a:ext cx="5748302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096" indent="0">
              <a:buNone/>
              <a:defRPr sz="2800" b="1"/>
            </a:lvl2pPr>
            <a:lvl3pPr marL="1300192" indent="0">
              <a:buNone/>
              <a:defRPr sz="2600" b="1"/>
            </a:lvl3pPr>
            <a:lvl4pPr marL="1950291" indent="0">
              <a:buNone/>
              <a:defRPr sz="2300" b="1"/>
            </a:lvl4pPr>
            <a:lvl5pPr marL="2600387" indent="0">
              <a:buNone/>
              <a:defRPr sz="2300" b="1"/>
            </a:lvl5pPr>
            <a:lvl6pPr marL="3250484" indent="0">
              <a:buNone/>
              <a:defRPr sz="2300" b="1"/>
            </a:lvl6pPr>
            <a:lvl7pPr marL="3900583" indent="0">
              <a:buNone/>
              <a:defRPr sz="2300" b="1"/>
            </a:lvl7pPr>
            <a:lvl8pPr marL="4550676" indent="0">
              <a:buNone/>
              <a:defRPr sz="2300" b="1"/>
            </a:lvl8pPr>
            <a:lvl9pPr marL="5200775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60" y="3093155"/>
            <a:ext cx="5748302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5/22/2018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9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5/22/2018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56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5/22/2018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71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3" y="388338"/>
            <a:ext cx="4278490" cy="165269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44"/>
            <a:ext cx="7270044" cy="832442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3" y="2041033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50096" indent="0">
              <a:buNone/>
              <a:defRPr sz="1700"/>
            </a:lvl2pPr>
            <a:lvl3pPr marL="1300192" indent="0">
              <a:buNone/>
              <a:defRPr sz="1400"/>
            </a:lvl3pPr>
            <a:lvl4pPr marL="1950291" indent="0">
              <a:buNone/>
              <a:defRPr sz="1300"/>
            </a:lvl4pPr>
            <a:lvl5pPr marL="2600387" indent="0">
              <a:buNone/>
              <a:defRPr sz="1300"/>
            </a:lvl5pPr>
            <a:lvl6pPr marL="3250484" indent="0">
              <a:buNone/>
              <a:defRPr sz="1300"/>
            </a:lvl6pPr>
            <a:lvl7pPr marL="3900583" indent="0">
              <a:buNone/>
              <a:defRPr sz="1300"/>
            </a:lvl7pPr>
            <a:lvl8pPr marL="4550676" indent="0">
              <a:buNone/>
              <a:defRPr sz="1300"/>
            </a:lvl8pPr>
            <a:lvl9pPr marL="5200775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33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600"/>
            </a:lvl1pPr>
            <a:lvl2pPr marL="650096" indent="0">
              <a:buNone/>
              <a:defRPr sz="4000"/>
            </a:lvl2pPr>
            <a:lvl3pPr marL="1300192" indent="0">
              <a:buNone/>
              <a:defRPr sz="3400"/>
            </a:lvl3pPr>
            <a:lvl4pPr marL="1950291" indent="0">
              <a:buNone/>
              <a:defRPr sz="2800"/>
            </a:lvl4pPr>
            <a:lvl5pPr marL="2600387" indent="0">
              <a:buNone/>
              <a:defRPr sz="2800"/>
            </a:lvl5pPr>
            <a:lvl6pPr marL="3250484" indent="0">
              <a:buNone/>
              <a:defRPr sz="2800"/>
            </a:lvl6pPr>
            <a:lvl7pPr marL="3900583" indent="0">
              <a:buNone/>
              <a:defRPr sz="2800"/>
            </a:lvl7pPr>
            <a:lvl8pPr marL="4550676" indent="0">
              <a:buNone/>
              <a:defRPr sz="2800"/>
            </a:lvl8pPr>
            <a:lvl9pPr marL="5200775" indent="0">
              <a:buNone/>
              <a:defRPr sz="2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50096" indent="0">
              <a:buNone/>
              <a:defRPr sz="1700"/>
            </a:lvl2pPr>
            <a:lvl3pPr marL="1300192" indent="0">
              <a:buNone/>
              <a:defRPr sz="1400"/>
            </a:lvl3pPr>
            <a:lvl4pPr marL="1950291" indent="0">
              <a:buNone/>
              <a:defRPr sz="1300"/>
            </a:lvl4pPr>
            <a:lvl5pPr marL="2600387" indent="0">
              <a:buNone/>
              <a:defRPr sz="1300"/>
            </a:lvl5pPr>
            <a:lvl6pPr marL="3250484" indent="0">
              <a:buNone/>
              <a:defRPr sz="1300"/>
            </a:lvl6pPr>
            <a:lvl7pPr marL="3900583" indent="0">
              <a:buNone/>
              <a:defRPr sz="1300"/>
            </a:lvl7pPr>
            <a:lvl8pPr marL="4550676" indent="0">
              <a:buNone/>
              <a:defRPr sz="1300"/>
            </a:lvl8pPr>
            <a:lvl9pPr marL="5200775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5/22/2018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03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130019" tIns="65010" rIns="130019" bIns="6501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75846"/>
            <a:ext cx="11704320" cy="6436925"/>
          </a:xfrm>
          <a:prstGeom prst="rect">
            <a:avLst/>
          </a:prstGeom>
        </p:spPr>
        <p:txBody>
          <a:bodyPr vert="horz" lIns="130019" tIns="65010" rIns="130019" bIns="6501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040149"/>
            <a:ext cx="3034453" cy="519289"/>
          </a:xfrm>
          <a:prstGeom prst="rect">
            <a:avLst/>
          </a:prstGeom>
        </p:spPr>
        <p:txBody>
          <a:bodyPr vert="horz" lIns="130019" tIns="65010" rIns="130019" bIns="65010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01D19-968F-4549-B00D-41D2D6F6AA05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308" y="9040149"/>
            <a:ext cx="4118187" cy="519289"/>
          </a:xfrm>
          <a:prstGeom prst="rect">
            <a:avLst/>
          </a:prstGeom>
        </p:spPr>
        <p:txBody>
          <a:bodyPr vert="horz" lIns="130019" tIns="65010" rIns="130019" bIns="65010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040149"/>
            <a:ext cx="3034453" cy="519289"/>
          </a:xfrm>
          <a:prstGeom prst="rect">
            <a:avLst/>
          </a:prstGeom>
        </p:spPr>
        <p:txBody>
          <a:bodyPr vert="horz" lIns="130019" tIns="65010" rIns="130019" bIns="65010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B49AB-B16D-4DA2-BC57-ABAC55F6B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32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1300192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573" indent="-487573" algn="l" defTabSz="1300192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56407" indent="-406311" algn="l" defTabSz="1300192" rtl="0" eaLnBrk="1" latinLnBrk="0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240" indent="-325047" algn="l" defTabSz="1300192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75338" indent="-325047" algn="l" defTabSz="1300192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5437" indent="-325047" algn="l" defTabSz="1300192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535" indent="-325047" algn="l" defTabSz="1300192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5629" indent="-325047" algn="l" defTabSz="1300192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5727" indent="-325047" algn="l" defTabSz="1300192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5822" indent="-325047" algn="l" defTabSz="1300192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192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096" algn="l" defTabSz="1300192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192" algn="l" defTabSz="1300192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291" algn="l" defTabSz="1300192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387" algn="l" defTabSz="1300192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0484" algn="l" defTabSz="1300192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0583" algn="l" defTabSz="1300192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0676" algn="l" defTabSz="1300192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0775" algn="l" defTabSz="1300192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kasunpanorama.blogspot.com/2015/11/microservices-in-practice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rtinfowler.com/microservices/" TargetMode="External"/><Relationship Id="rId5" Type="http://schemas.openxmlformats.org/officeDocument/2006/relationships/hyperlink" Target="http://microservices.io/patterns/" TargetMode="External"/><Relationship Id="rId4" Type="http://schemas.openxmlformats.org/officeDocument/2006/relationships/hyperlink" Target="http://kasunpanorama.blogspot.com/2016/02/microservices-enterprise-integratio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/>
          <p:cNvSpPr>
            <a:spLocks/>
          </p:cNvSpPr>
          <p:nvPr/>
        </p:nvSpPr>
        <p:spPr bwMode="auto">
          <a:xfrm>
            <a:off x="889000" y="26140"/>
            <a:ext cx="11699875" cy="3302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 algn="ctr">
              <a:defRPr/>
            </a:pPr>
            <a:r>
              <a:rPr lang="en-US" sz="5400" b="1" i="1" smtClean="0">
                <a:solidFill>
                  <a:schemeClr val="tx1"/>
                </a:solidFill>
                <a:latin typeface="Trebuchet MS Bold" charset="0"/>
                <a:sym typeface="Trebuchet MS Bold" charset="0"/>
              </a:rPr>
              <a:t>Lecture </a:t>
            </a:r>
            <a:r>
              <a:rPr lang="en-US" sz="5400" b="1" i="1" smtClean="0">
                <a:solidFill>
                  <a:schemeClr val="tx1"/>
                </a:solidFill>
                <a:latin typeface="Trebuchet MS Bold" charset="0"/>
                <a:sym typeface="Trebuchet MS Bold" charset="0"/>
              </a:rPr>
              <a:t>10 </a:t>
            </a:r>
            <a:r>
              <a:rPr lang="en-US" sz="5400" b="1" i="1" dirty="0" smtClean="0">
                <a:solidFill>
                  <a:schemeClr val="tx1"/>
                </a:solidFill>
                <a:latin typeface="Trebuchet MS Bold" charset="0"/>
                <a:sym typeface="Trebuchet MS Bold" charset="0"/>
              </a:rPr>
              <a:t>- </a:t>
            </a:r>
            <a:r>
              <a:rPr lang="en-US" sz="5400" b="1" i="1" dirty="0" err="1" smtClean="0">
                <a:solidFill>
                  <a:schemeClr val="tx1"/>
                </a:solidFill>
                <a:latin typeface="Trebuchet MS Bold" charset="0"/>
                <a:sym typeface="Trebuchet MS Bold" charset="0"/>
              </a:rPr>
              <a:t>Microservices</a:t>
            </a:r>
            <a:endParaRPr lang="en-US" sz="54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83978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338348"/>
            <a:ext cx="10540999" cy="990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Designing </a:t>
            </a:r>
            <a:r>
              <a:rPr lang="en-US" sz="4800" b="1" dirty="0" err="1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48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 : Size, scope and capabilities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b="1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Common Misconceptions </a:t>
            </a: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2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Lines </a:t>
            </a: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lang="en-US" sz="32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2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Team </a:t>
            </a: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size </a:t>
            </a:r>
            <a:endParaRPr lang="en-US" sz="3200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2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Micro' is a bit misleading term </a:t>
            </a:r>
            <a:endParaRPr lang="en-US" sz="3200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2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Use web services </a:t>
            </a: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and rebranding them as </a:t>
            </a:r>
            <a:r>
              <a:rPr lang="en-US" sz="3200" dirty="0" err="1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endParaRPr lang="en-US" sz="3200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endParaRPr lang="en-US"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192" y="5306231"/>
            <a:ext cx="5654719" cy="376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081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338348"/>
            <a:ext cx="10540999" cy="990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Designing </a:t>
            </a:r>
            <a:r>
              <a:rPr lang="en-US" sz="4800" b="1" dirty="0" err="1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48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 : Size, scope and capabilities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lnSpc>
                <a:spcPct val="120000"/>
              </a:lnSpc>
              <a:spcBef>
                <a:spcPts val="0"/>
              </a:spcBef>
              <a:buSzPct val="79999"/>
            </a:pPr>
            <a:r>
              <a:rPr lang="en-US" sz="3200" dirty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Single Responsibility Principle</a:t>
            </a: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(SRP): Having a limited and a focused business </a:t>
            </a:r>
            <a:r>
              <a:rPr lang="en-US" sz="32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scope. </a:t>
            </a:r>
          </a:p>
          <a:p>
            <a:pPr marL="685800" lvl="0" indent="-469900">
              <a:lnSpc>
                <a:spcPct val="120000"/>
              </a:lnSpc>
              <a:spcBef>
                <a:spcPts val="0"/>
              </a:spcBef>
              <a:buSzPct val="79999"/>
            </a:pPr>
            <a:r>
              <a:rPr lang="en-US" sz="32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Find the </a:t>
            </a:r>
            <a:r>
              <a:rPr lang="en-US" sz="3200" dirty="0" smtClean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service boundaries</a:t>
            </a:r>
            <a:r>
              <a:rPr lang="en-US" sz="32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and align them with the </a:t>
            </a:r>
            <a:r>
              <a:rPr lang="en-US" sz="3200" dirty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business capabilities </a:t>
            </a:r>
            <a:r>
              <a:rPr lang="en-US" sz="32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469900">
              <a:lnSpc>
                <a:spcPct val="120000"/>
              </a:lnSpc>
              <a:spcBef>
                <a:spcPts val="0"/>
              </a:spcBef>
              <a:buSzPct val="79999"/>
            </a:pP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Make sure the </a:t>
            </a:r>
            <a:r>
              <a:rPr lang="en-US" sz="32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design ensures the </a:t>
            </a:r>
            <a:r>
              <a:rPr lang="en-US" sz="3200" dirty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agile/independent development and deployment</a:t>
            </a: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of the service.</a:t>
            </a:r>
          </a:p>
          <a:p>
            <a:pPr marL="685800" lvl="0" indent="-469900">
              <a:lnSpc>
                <a:spcPct val="120000"/>
              </a:lnSpc>
              <a:spcBef>
                <a:spcPts val="0"/>
              </a:spcBef>
              <a:buSzPct val="79999"/>
            </a:pPr>
            <a:r>
              <a:rPr lang="en-US" sz="32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Focus on </a:t>
            </a:r>
            <a:r>
              <a:rPr lang="en-US" sz="3200" dirty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scope</a:t>
            </a: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of the </a:t>
            </a:r>
            <a:r>
              <a:rPr lang="en-US" sz="32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</a:t>
            </a: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, but not about making the the service </a:t>
            </a:r>
            <a:r>
              <a:rPr lang="en-US" sz="32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smaller- </a:t>
            </a:r>
            <a:r>
              <a:rPr lang="en-US" sz="3200" dirty="0" smtClean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righted sized services </a:t>
            </a:r>
          </a:p>
          <a:p>
            <a:pPr marL="685800" lvl="0" indent="-469900">
              <a:lnSpc>
                <a:spcPct val="120000"/>
              </a:lnSpc>
              <a:spcBef>
                <a:spcPts val="0"/>
              </a:spcBef>
              <a:buSzPct val="79999"/>
            </a:pPr>
            <a:r>
              <a:rPr lang="en-US" sz="32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Unlike </a:t>
            </a: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service in </a:t>
            </a:r>
            <a:r>
              <a:rPr lang="en-US" sz="32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web services, </a:t>
            </a: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 given </a:t>
            </a:r>
            <a:r>
              <a:rPr lang="en-US" sz="32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</a:t>
            </a: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should have a </a:t>
            </a:r>
            <a:r>
              <a:rPr lang="en-US" sz="3200" dirty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very few operations/functionalities</a:t>
            </a: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and simple message format</a:t>
            </a: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685800" lvl="0" indent="-469900">
              <a:lnSpc>
                <a:spcPct val="120000"/>
              </a:lnSpc>
              <a:spcBef>
                <a:spcPts val="0"/>
              </a:spcBef>
              <a:buSzPct val="79999"/>
            </a:pPr>
            <a:r>
              <a:rPr lang="en-US" sz="32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Start </a:t>
            </a: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with relatively </a:t>
            </a:r>
            <a:r>
              <a:rPr lang="en-US" sz="3200" dirty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broad service boundaries to begin with</a:t>
            </a: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, refactoring to smaller ones (based on business requirements) as time goes on. </a:t>
            </a:r>
          </a:p>
        </p:txBody>
      </p:sp>
    </p:spTree>
    <p:extLst>
      <p:ext uri="{BB962C8B-B14F-4D97-AF65-F5344CB8AC3E}">
        <p14:creationId xmlns:p14="http://schemas.microsoft.com/office/powerpoint/2010/main" val="4832698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997304" cy="990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51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Messaging in </a:t>
            </a:r>
            <a:r>
              <a:rPr lang="en-US" sz="5100" b="1" dirty="0" err="1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51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51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139440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lnSpc>
                <a:spcPct val="150000"/>
              </a:lnSpc>
              <a:spcBef>
                <a:spcPts val="0"/>
              </a:spcBef>
              <a:buSzPct val="79999"/>
            </a:pPr>
            <a:r>
              <a:rPr lang="en-US" sz="44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US" sz="4400" b="1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Monolithic architecture</a:t>
            </a:r>
            <a:r>
              <a:rPr lang="en-US" sz="44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Function </a:t>
            </a:r>
            <a:r>
              <a:rPr lang="en-US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calls or language-level method </a:t>
            </a:r>
            <a:r>
              <a:rPr lang="en-US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calls</a:t>
            </a: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SOA/web services : </a:t>
            </a:r>
            <a:r>
              <a:rPr lang="en-US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SOAP and WS* with HTTP, JMS etc. </a:t>
            </a:r>
            <a:endParaRPr lang="en-US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Webservices</a:t>
            </a:r>
            <a:r>
              <a:rPr lang="en-US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with several dozens of operations and complex message schemas </a:t>
            </a:r>
            <a:endParaRPr lang="en-US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469900">
              <a:lnSpc>
                <a:spcPct val="150000"/>
              </a:lnSpc>
              <a:spcBef>
                <a:spcPts val="0"/>
              </a:spcBef>
              <a:buSzPct val="79999"/>
            </a:pPr>
            <a:r>
              <a:rPr lang="en-US" sz="44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US" sz="4400" b="1" dirty="0" err="1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</a:t>
            </a:r>
            <a:r>
              <a:rPr lang="en-US" sz="4400" b="1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architecture</a:t>
            </a:r>
            <a:r>
              <a:rPr lang="en-US" sz="44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Simple </a:t>
            </a:r>
            <a:r>
              <a:rPr lang="en-US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and lightweight messaging </a:t>
            </a:r>
            <a:r>
              <a:rPr lang="en-US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mechanism.</a:t>
            </a:r>
            <a:endParaRPr lang="en-US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97514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997304" cy="990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51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Messaging in </a:t>
            </a:r>
            <a:r>
              <a:rPr lang="en-US" sz="5100" b="1" dirty="0" err="1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51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51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1866797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b="1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Synchronous </a:t>
            </a:r>
            <a:r>
              <a:rPr lang="en-US" sz="3600" b="1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Messaging</a:t>
            </a: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200" i="1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Client </a:t>
            </a:r>
            <a:r>
              <a:rPr lang="en-US" sz="3200" i="1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expects a timely response from the service and waits till it get </a:t>
            </a:r>
            <a:r>
              <a:rPr lang="en-US" sz="3200" i="1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it. </a:t>
            </a: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2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REST, Thrift </a:t>
            </a:r>
            <a:endParaRPr lang="en-US"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469900">
              <a:spcBef>
                <a:spcPts val="0"/>
              </a:spcBef>
              <a:buSzPct val="79999"/>
            </a:pPr>
            <a:endParaRPr lang="en-US" sz="3600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33" y="4369630"/>
            <a:ext cx="5335671" cy="495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405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997304" cy="990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51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Messaging in </a:t>
            </a:r>
            <a:r>
              <a:rPr lang="en-US" sz="5100" b="1" dirty="0" err="1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51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51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lnSpc>
                <a:spcPct val="150000"/>
              </a:lnSpc>
              <a:spcBef>
                <a:spcPts val="0"/>
              </a:spcBef>
              <a:buSzPct val="79999"/>
            </a:pPr>
            <a:r>
              <a:rPr lang="en-US" sz="4000" b="1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Asynchronous </a:t>
            </a:r>
            <a:r>
              <a:rPr lang="en-US" sz="4000" b="1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Messaging</a:t>
            </a: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Client </a:t>
            </a:r>
            <a:r>
              <a:rPr lang="en-US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doesn't expects a response immediately, or not accepts a response at all</a:t>
            </a: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AMQP</a:t>
            </a:r>
            <a:r>
              <a:rPr lang="en-US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, STOMP, </a:t>
            </a:r>
            <a:r>
              <a:rPr lang="en-US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MQTT</a:t>
            </a:r>
            <a:endParaRPr lang="en-US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469900">
              <a:lnSpc>
                <a:spcPct val="150000"/>
              </a:lnSpc>
              <a:spcBef>
                <a:spcPts val="0"/>
              </a:spcBef>
              <a:buSzPct val="79999"/>
            </a:pPr>
            <a:r>
              <a:rPr lang="en-US" sz="4000" b="1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Message Formats</a:t>
            </a:r>
            <a:endParaRPr lang="en-US" sz="4000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79500" lvl="1" indent="-571500">
              <a:lnSpc>
                <a:spcPct val="150000"/>
              </a:lnSpc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r>
              <a:rPr lang="en-US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, XML, Thrift, </a:t>
            </a:r>
            <a:r>
              <a:rPr lang="en-US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ProtoBuf</a:t>
            </a:r>
            <a:r>
              <a:rPr lang="en-US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, Avro </a:t>
            </a:r>
          </a:p>
          <a:p>
            <a:pPr marL="685800" lvl="0" indent="-469900">
              <a:lnSpc>
                <a:spcPct val="150000"/>
              </a:lnSpc>
              <a:spcBef>
                <a:spcPts val="0"/>
              </a:spcBef>
              <a:buSzPct val="79999"/>
            </a:pPr>
            <a:r>
              <a:rPr lang="en-US" sz="4000" b="1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Service </a:t>
            </a:r>
            <a:r>
              <a:rPr lang="en-US" sz="4000" b="1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Contracts</a:t>
            </a:r>
            <a:r>
              <a:rPr lang="en-US" sz="40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1079500" lvl="1" indent="-571500">
              <a:lnSpc>
                <a:spcPct val="150000"/>
              </a:lnSpc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Defining </a:t>
            </a:r>
            <a:r>
              <a:rPr lang="en-US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the service interfaces - Swagger, RAML, Thrift IDL</a:t>
            </a:r>
          </a:p>
        </p:txBody>
      </p:sp>
    </p:spTree>
    <p:extLst>
      <p:ext uri="{BB962C8B-B14F-4D97-AF65-F5344CB8AC3E}">
        <p14:creationId xmlns:p14="http://schemas.microsoft.com/office/powerpoint/2010/main" val="10242908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Integrating </a:t>
            </a:r>
            <a:r>
              <a:rPr lang="en-US" sz="4800" b="1" dirty="0" err="1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48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 (Inter-</a:t>
            </a: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service</a:t>
            </a:r>
            <a:r>
              <a:rPr lang="en-US" sz="48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  <a:r>
              <a:rPr lang="en-US" sz="48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40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Required </a:t>
            </a:r>
            <a:r>
              <a:rPr lang="en-US" sz="4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to have the communication structures between different </a:t>
            </a:r>
            <a:r>
              <a:rPr lang="en-US" sz="4000" dirty="0" err="1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40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40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SOA/web services used ESB. </a:t>
            </a: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4000" dirty="0" err="1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4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promotes </a:t>
            </a:r>
            <a:r>
              <a:rPr lang="en-US" sz="4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to eliminate the central message bus/ESB and move the 'smart-ness' or business logic to the services and client(known as 'Smart Endpoints')</a:t>
            </a:r>
            <a:r>
              <a:rPr lang="en-US" sz="40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40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Connect services through ‘dumb’ pipes. </a:t>
            </a:r>
          </a:p>
          <a:p>
            <a:pPr marL="215900" lvl="0" indent="0">
              <a:lnSpc>
                <a:spcPct val="150000"/>
              </a:lnSpc>
              <a:spcBef>
                <a:spcPts val="0"/>
              </a:spcBef>
              <a:buSzPct val="79999"/>
              <a:buNone/>
            </a:pPr>
            <a:endParaRPr lang="en-US" sz="40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02240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Integrating </a:t>
            </a:r>
            <a:r>
              <a:rPr lang="en-US" sz="4800" b="1" dirty="0" err="1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48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 (Inter-</a:t>
            </a: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service Communication</a:t>
            </a:r>
            <a:r>
              <a:rPr lang="en-US" sz="48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lnSpc>
                <a:spcPct val="150000"/>
              </a:lnSpc>
              <a:spcBef>
                <a:spcPts val="0"/>
              </a:spcBef>
              <a:buSzPct val="79999"/>
            </a:pPr>
            <a:r>
              <a:rPr lang="en-US" sz="3600" b="1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Point-to-point style - Invoking services directly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20" y="3175000"/>
            <a:ext cx="12497920" cy="523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473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Integrating </a:t>
            </a:r>
            <a:r>
              <a:rPr lang="en-US" sz="4800" b="1" dirty="0" err="1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 (Inter-service Communication)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lnSpc>
                <a:spcPct val="150000"/>
              </a:lnSpc>
              <a:spcBef>
                <a:spcPts val="0"/>
              </a:spcBef>
              <a:buSzPct val="79999"/>
            </a:pPr>
            <a:r>
              <a:rPr lang="en-US" sz="3600" b="1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API-Gateway style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91" y="3026519"/>
            <a:ext cx="11700919" cy="50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2666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Integrating </a:t>
            </a:r>
            <a:r>
              <a:rPr lang="en-US" sz="4800" b="1" dirty="0" err="1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 (Inter-service Communication)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lnSpc>
                <a:spcPct val="150000"/>
              </a:lnSpc>
              <a:spcBef>
                <a:spcPts val="0"/>
              </a:spcBef>
              <a:buSzPct val="79999"/>
            </a:pPr>
            <a:r>
              <a:rPr lang="en-US" sz="3600" b="1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Message Broker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1914"/>
            <a:ext cx="13004800" cy="547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218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-US" sz="48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Management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lnSpc>
                <a:spcPct val="150000"/>
              </a:lnSpc>
              <a:spcBef>
                <a:spcPts val="0"/>
              </a:spcBef>
              <a:buSzPct val="79999"/>
            </a:pPr>
            <a:r>
              <a:rPr lang="en-US" sz="3600" b="1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Monolithic </a:t>
            </a:r>
            <a:r>
              <a:rPr lang="en-US" sz="3600" b="1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applications use </a:t>
            </a:r>
            <a:r>
              <a:rPr lang="en-US" sz="3600" b="1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 centralized database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328" y="3407099"/>
            <a:ext cx="8816698" cy="523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085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540999" cy="990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51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en-US" sz="5100" b="1" dirty="0" err="1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51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’? </a:t>
            </a:r>
            <a:endParaRPr lang="en-US" sz="51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193959"/>
            <a:ext cx="3607785" cy="1467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382" y="3455656"/>
            <a:ext cx="4664864" cy="39938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3324" y="6186317"/>
            <a:ext cx="2107529" cy="158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787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-US" sz="48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Management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lnSpc>
                <a:spcPct val="150000"/>
              </a:lnSpc>
              <a:spcBef>
                <a:spcPts val="0"/>
              </a:spcBef>
              <a:buSzPct val="79999"/>
            </a:pPr>
            <a:r>
              <a:rPr lang="en-US" sz="3600" b="1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Decentralized Data </a:t>
            </a:r>
            <a:r>
              <a:rPr lang="en-US" sz="3600" b="1" dirty="0" err="1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manan</a:t>
            </a:r>
            <a:r>
              <a:rPr lang="en-US" sz="3600" b="1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n-US" sz="3600" b="1" dirty="0" err="1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ement</a:t>
            </a:r>
            <a:r>
              <a:rPr lang="en-US" sz="3600" b="1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with </a:t>
            </a:r>
            <a:r>
              <a:rPr lang="en-US" sz="3600" b="1" dirty="0" err="1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3600" b="1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3600" b="1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17" y="2804701"/>
            <a:ext cx="9986107" cy="594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917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-US" sz="48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Management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33462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787400" lvl="0" indent="-571500">
              <a:spcBef>
                <a:spcPts val="0"/>
              </a:spcBef>
              <a:buSzPct val="79999"/>
            </a:pPr>
            <a:r>
              <a:rPr lang="en-US" sz="4000" b="1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Decentralized </a:t>
            </a:r>
            <a:r>
              <a:rPr lang="en-US" sz="4000" b="1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-US" sz="4000" b="1" dirty="0" err="1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manangement</a:t>
            </a:r>
            <a:r>
              <a:rPr lang="en-US" sz="4000" b="1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b="1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4000" b="1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4000" b="1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4000" b="1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endParaRPr lang="en-US" sz="3600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Each </a:t>
            </a:r>
            <a:r>
              <a:rPr lang="en-US" sz="3600" dirty="0" err="1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can have a </a:t>
            </a:r>
            <a:r>
              <a:rPr lang="en-US" sz="3600" dirty="0" smtClean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private database 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to persist the data that requires to implement the business functionality offered from it.</a:t>
            </a:r>
          </a:p>
          <a:p>
            <a:pPr marL="977900" lvl="1" indent="-4699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A given </a:t>
            </a:r>
            <a:r>
              <a:rPr lang="en-US" sz="3600" dirty="0" err="1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can </a:t>
            </a:r>
            <a:r>
              <a:rPr lang="en-US" sz="3600" dirty="0" smtClean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only access the dedicated private database 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but not the databases of other microservices.</a:t>
            </a:r>
          </a:p>
          <a:p>
            <a:pPr marL="977900" lvl="1" indent="-4699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In some business scenarios, you might have to update several database for a single transaction. In such scenarios, </a:t>
            </a:r>
            <a:r>
              <a:rPr lang="en-US" sz="3600" dirty="0" smtClean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the databases of other microservices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should be updated </a:t>
            </a:r>
            <a:r>
              <a:rPr lang="en-US" sz="3600" dirty="0" smtClean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through its service API only</a:t>
            </a:r>
            <a:endParaRPr lang="en-US" sz="3600" dirty="0">
              <a:solidFill>
                <a:srgbClr val="A8290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55832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Decentralized Governance 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4000" b="1" i="1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Governance</a:t>
            </a:r>
            <a:r>
              <a:rPr lang="en-US" sz="40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- establishing </a:t>
            </a:r>
            <a:r>
              <a:rPr lang="en-US" sz="4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and enforcing how people and solutions work together to achieve organizational </a:t>
            </a:r>
            <a:r>
              <a:rPr lang="en-US" sz="40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Design and runtime governance. </a:t>
            </a: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40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US" sz="4000" dirty="0" err="1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40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Architecture:  </a:t>
            </a: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600" dirty="0" smtClean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No centralized </a:t>
            </a:r>
            <a:r>
              <a:rPr lang="en-US" sz="3600" dirty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design-time governance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Make 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their own decisions about its design and implementation.</a:t>
            </a: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Foster 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the sharing of common/reusable services.</a:t>
            </a: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600" dirty="0" smtClean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Run</a:t>
            </a:r>
            <a:r>
              <a:rPr lang="en-US" sz="3600" dirty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-time </a:t>
            </a:r>
            <a:r>
              <a:rPr lang="en-US" sz="3600" dirty="0" smtClean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governance 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aspects such as SLAs, throttling, monitoring, common security requirements and service discovery may be </a:t>
            </a:r>
            <a:r>
              <a:rPr lang="en-US" sz="3600" dirty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implemented at API-GW 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level.</a:t>
            </a:r>
          </a:p>
        </p:txBody>
      </p:sp>
    </p:spTree>
    <p:extLst>
      <p:ext uri="{BB962C8B-B14F-4D97-AF65-F5344CB8AC3E}">
        <p14:creationId xmlns:p14="http://schemas.microsoft.com/office/powerpoint/2010/main" val="21626295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Service Registry and Service Discovery 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703542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4000" b="1" i="1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Service </a:t>
            </a:r>
            <a:r>
              <a:rPr lang="en-US" sz="4000" b="1" i="1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Registry </a:t>
            </a:r>
            <a:r>
              <a:rPr lang="en-US" sz="4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40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Holds </a:t>
            </a:r>
            <a:r>
              <a:rPr lang="en-US" sz="4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40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4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instances and their </a:t>
            </a:r>
            <a:r>
              <a:rPr lang="en-US" sz="40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locations</a:t>
            </a: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4000" b="1" i="1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Service </a:t>
            </a:r>
            <a:r>
              <a:rPr lang="en-US" sz="4000" b="1" i="1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Discovery</a:t>
            </a:r>
            <a:r>
              <a:rPr lang="en-US" sz="40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4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find the available </a:t>
            </a:r>
            <a:r>
              <a:rPr lang="en-US" sz="40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4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and their location</a:t>
            </a:r>
          </a:p>
        </p:txBody>
      </p:sp>
    </p:spTree>
    <p:extLst>
      <p:ext uri="{BB962C8B-B14F-4D97-AF65-F5344CB8AC3E}">
        <p14:creationId xmlns:p14="http://schemas.microsoft.com/office/powerpoint/2010/main" val="133967000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Service </a:t>
            </a:r>
            <a:r>
              <a:rPr lang="en-US" sz="48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Discovery 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b="1" i="1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Client-side Discovery </a:t>
            </a:r>
            <a:endParaRPr lang="en-US" sz="3600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7200"/>
            <a:ext cx="13004800" cy="628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7774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Service </a:t>
            </a:r>
            <a:r>
              <a:rPr lang="en-US" sz="48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Discovery 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b="1" i="1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Server-side Discovery </a:t>
            </a:r>
            <a:endParaRPr lang="en-US" sz="3600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052" y="2802835"/>
            <a:ext cx="12995387" cy="536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588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 err="1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Microservice</a:t>
            </a: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 Deployment 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40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Ability </a:t>
            </a:r>
            <a:r>
              <a:rPr lang="en-US" sz="4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to deploy/un-deploy independently of other </a:t>
            </a:r>
            <a:r>
              <a:rPr lang="en-US" sz="40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4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4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Must be able to scale at each </a:t>
            </a:r>
            <a:r>
              <a:rPr lang="en-US" sz="40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4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level. </a:t>
            </a:r>
            <a:endParaRPr lang="en-US" sz="40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4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Building and deploying </a:t>
            </a:r>
            <a:r>
              <a:rPr lang="en-US" sz="40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4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quickly. </a:t>
            </a: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4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Failure in one </a:t>
            </a:r>
            <a:r>
              <a:rPr lang="en-US" sz="40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</a:t>
            </a:r>
            <a:r>
              <a:rPr lang="en-US" sz="4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must not affect any of the other services.</a:t>
            </a:r>
            <a:endParaRPr lang="en-US" sz="4000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04382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 err="1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Microservice</a:t>
            </a: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 Deployment 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4000" dirty="0" err="1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40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6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is becoming an extremely popular way of packaging and deploying services. </a:t>
            </a:r>
            <a:endParaRPr lang="en-US" sz="3600" i="1" dirty="0" smtClean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Package 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36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as a (</a:t>
            </a:r>
            <a:r>
              <a:rPr lang="en-US" sz="36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) container image.</a:t>
            </a: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Deploy each service instance as a container.</a:t>
            </a: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Scaling is done based on changing the number of container instances.</a:t>
            </a: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Building, deploying and starting </a:t>
            </a:r>
            <a:r>
              <a:rPr lang="en-US" sz="36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will be much faster as we are using </a:t>
            </a:r>
            <a:r>
              <a:rPr lang="en-US" sz="36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containers </a:t>
            </a:r>
            <a:endParaRPr lang="en-US" sz="3600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324" y="6592668"/>
            <a:ext cx="3752297" cy="334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746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Virtual Machines Vs. Docker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6" y="2166730"/>
            <a:ext cx="6149009" cy="55261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590" y="2166730"/>
            <a:ext cx="6163791" cy="55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015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 err="1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Microservice</a:t>
            </a: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 Deployment 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Kubernetes</a:t>
            </a:r>
            <a:endParaRPr lang="en-US" sz="3600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Extending </a:t>
            </a:r>
            <a:r>
              <a:rPr lang="en-US" sz="36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Docker's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capabilities by allowing to manage a cluster of Linux containers as a single system, managing and running </a:t>
            </a:r>
            <a:r>
              <a:rPr lang="en-US" sz="36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containers across multiple hosts, offering co-location of containers, service discovery and replication control. </a:t>
            </a: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endParaRPr lang="en-US" sz="36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endParaRPr lang="en-US" sz="36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725" y="5369820"/>
            <a:ext cx="355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6851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540999" cy="990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51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‘Monolithic’ Architecture </a:t>
            </a:r>
            <a:endParaRPr lang="en-US" sz="51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44" y="1451198"/>
            <a:ext cx="5396935" cy="809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7424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Kubernetes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31" y="1856545"/>
            <a:ext cx="11154052" cy="789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012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 err="1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Microservice</a:t>
            </a: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 Deployment 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Use case 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3600" dirty="0" err="1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of Online </a:t>
            </a:r>
            <a:r>
              <a:rPr lang="en-US" sz="3600" i="1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Retail software application </a:t>
            </a:r>
            <a:r>
              <a:rPr lang="en-US" sz="3600" i="1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with can be deployed and scaled with </a:t>
            </a:r>
            <a:r>
              <a:rPr lang="en-US" sz="3600" i="1" dirty="0" err="1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3600" i="1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600" dirty="0" err="1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Kubernetes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603" y="3492433"/>
            <a:ext cx="5425794" cy="614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798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Security with </a:t>
            </a:r>
            <a:r>
              <a:rPr lang="en-US" sz="4800" b="1" dirty="0" err="1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Microservice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00060" y="1473953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40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Security in Monolithic applications </a:t>
            </a:r>
          </a:p>
          <a:p>
            <a:pPr marL="215900" lvl="0" indent="0">
              <a:spcBef>
                <a:spcPts val="0"/>
              </a:spcBef>
              <a:buSzPct val="79999"/>
              <a:buNone/>
            </a:pPr>
            <a:endParaRPr lang="en-US" sz="4000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77900" lvl="1" indent="-4699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Its about '</a:t>
            </a:r>
            <a:r>
              <a:rPr lang="en-US" sz="3600" i="1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who </a:t>
            </a:r>
            <a:r>
              <a:rPr lang="en-US" sz="3600" i="1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is the caller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', '</a:t>
            </a:r>
            <a:r>
              <a:rPr lang="en-US" sz="3600" i="1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what can the caller do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' and '</a:t>
            </a:r>
            <a:r>
              <a:rPr lang="en-US" sz="3600" i="1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how do we propagate that information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'. </a:t>
            </a:r>
            <a:endParaRPr lang="en-US" sz="3600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77900" lvl="1" indent="-4699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Often implemented 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at a common security component which is at the beginning of the request handling chain and that component populates the required information with the use of an underlying user 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</a:p>
          <a:p>
            <a:pPr marL="508000" lvl="1" indent="0">
              <a:spcBef>
                <a:spcPts val="0"/>
              </a:spcBef>
              <a:buSzPct val="79999"/>
              <a:buNone/>
            </a:pPr>
            <a:endParaRPr lang="en-US" sz="3600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4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Security in </a:t>
            </a:r>
            <a:r>
              <a:rPr lang="en-US" sz="4000" dirty="0" err="1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40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977900" lvl="1" indent="-4699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 security component implemented at each </a:t>
            </a:r>
            <a:r>
              <a:rPr lang="en-US" sz="3600" dirty="0" err="1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microservice’s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level 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that uses a central user repository/store. </a:t>
            </a:r>
          </a:p>
          <a:p>
            <a:pPr marL="977900" lvl="1" indent="-4699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Leverage 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the widely used API-Security standards such as OAuth2 and </a:t>
            </a:r>
            <a:r>
              <a:rPr lang="en-US" sz="36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OpenID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Connect </a:t>
            </a:r>
          </a:p>
          <a:p>
            <a:pPr marL="685800" lvl="0" indent="-469900">
              <a:spcBef>
                <a:spcPts val="0"/>
              </a:spcBef>
              <a:buSzPct val="79999"/>
            </a:pPr>
            <a:endParaRPr lang="en-US" sz="36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77900" lvl="1" indent="-469900">
              <a:spcBef>
                <a:spcPts val="0"/>
              </a:spcBef>
              <a:buSzPct val="79999"/>
              <a:buFont typeface="Wingdings" charset="2"/>
              <a:buChar char="§"/>
            </a:pPr>
            <a:endParaRPr lang="en-US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endParaRPr lang="en-US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endParaRPr lang="en-US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00717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Security with </a:t>
            </a:r>
            <a:r>
              <a:rPr lang="en-US" sz="4800" b="1" dirty="0" err="1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Microservice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 err="1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OAuth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2.0 </a:t>
            </a:r>
          </a:p>
          <a:p>
            <a:pPr marL="977900" lvl="1" indent="-4699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The client authenticates with authorization server and get an opaque token which is known as 'Access token'. Access token has zero information about the user/client. </a:t>
            </a:r>
            <a:endParaRPr lang="en-US" sz="3200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77900" lvl="1" indent="-4699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2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It </a:t>
            </a: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only has a reference to the user information that can only be retrieved by the Authorization server. Hence this is known as a '</a:t>
            </a:r>
            <a:r>
              <a:rPr lang="en-US" sz="3200" dirty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by-reference token</a:t>
            </a:r>
            <a:r>
              <a:rPr lang="en-US" sz="32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' and it is safe to use this token even in the public network/internet. </a:t>
            </a:r>
            <a:endParaRPr lang="en-US" sz="36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77900" lvl="1" indent="-469900">
              <a:spcBef>
                <a:spcPts val="0"/>
              </a:spcBef>
              <a:buSzPct val="79999"/>
              <a:buFont typeface="Wingdings" charset="2"/>
              <a:buChar char="§"/>
            </a:pPr>
            <a:endParaRPr lang="en-US"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endParaRPr lang="en-US"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endParaRPr lang="en-US"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399" y="6398285"/>
            <a:ext cx="4385273" cy="292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929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Security with </a:t>
            </a:r>
            <a:r>
              <a:rPr lang="en-US" sz="4800" b="1" dirty="0" err="1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Microservice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OpenID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Connect 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977900" lvl="1" indent="-4699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2800" dirty="0" err="1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OpenID</a:t>
            </a:r>
            <a:r>
              <a:rPr lang="en-US" sz="28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Connect behaves similar to </a:t>
            </a:r>
            <a:r>
              <a:rPr lang="en-US" sz="2800" dirty="0" err="1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OAuth</a:t>
            </a:r>
            <a:r>
              <a:rPr lang="en-US" sz="28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but in addition to the Access token, the authorization server issues an ID token which contains information about the user.</a:t>
            </a:r>
          </a:p>
          <a:p>
            <a:pPr marL="977900" lvl="1" indent="-4699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28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Implement with a JWT (JSON Web Token) and that is signed by authorization server. So, this ensures the trust between the authorization server and the client. </a:t>
            </a:r>
          </a:p>
          <a:p>
            <a:pPr marL="977900" lvl="1" indent="-4699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28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JWT token is therefore known as a '</a:t>
            </a:r>
            <a:r>
              <a:rPr lang="en-US" sz="2800" dirty="0" smtClean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By-value token</a:t>
            </a:r>
            <a:r>
              <a:rPr lang="en-US" sz="28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' as it contains the information of the user and obviously it is not safe to use it outside the internal network. </a:t>
            </a: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endParaRPr lang="en-US"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endParaRPr lang="en-US"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425" y="5993469"/>
            <a:ext cx="5692698" cy="35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465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Security with </a:t>
            </a:r>
            <a:r>
              <a:rPr lang="en-US" sz="4800" b="1" dirty="0" err="1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Microservice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security 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OAuth2 and </a:t>
            </a:r>
            <a:r>
              <a:rPr lang="en-US" sz="36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OpenID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Connect</a:t>
            </a:r>
            <a:endParaRPr lang="en-US"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endParaRPr lang="en-US"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86" y="3205714"/>
            <a:ext cx="13004800" cy="578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829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Transactions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40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Supporting distributed </a:t>
            </a:r>
            <a:r>
              <a:rPr lang="en-US" sz="4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transactions across multiple </a:t>
            </a:r>
            <a:r>
              <a:rPr lang="en-US" sz="4000" dirty="0" err="1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40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– Too complex.</a:t>
            </a: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4000" dirty="0" err="1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</a:t>
            </a:r>
            <a:r>
              <a:rPr lang="en-US" sz="40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architecture itself encourages the transaction-less coordination between services</a:t>
            </a:r>
            <a:r>
              <a:rPr lang="en-US" sz="40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40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Mandatory transaction requirements can be fulfilled with 'compensating </a:t>
            </a:r>
            <a:r>
              <a:rPr lang="en-US" sz="4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operations' </a:t>
            </a:r>
            <a:endParaRPr lang="en-US" sz="4000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469900">
              <a:spcBef>
                <a:spcPts val="0"/>
              </a:spcBef>
              <a:buSzPct val="79999"/>
            </a:pPr>
            <a:endParaRPr lang="en-US" sz="40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91772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Design for </a:t>
            </a: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Failures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703542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Increases 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the possibility of having failures at each service level</a:t>
            </a: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Unavailable 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or unresponsive </a:t>
            </a:r>
            <a:r>
              <a:rPr lang="en-US" sz="36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should not bring the whole system down</a:t>
            </a: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 err="1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should be fault tolerant, be able to recover when that is possible and the client has to handle it gracefully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Error handling patterns</a:t>
            </a: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Circuit 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Breaker</a:t>
            </a:r>
            <a:endParaRPr lang="en-US" sz="36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Timeout</a:t>
            </a: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Bulkhead</a:t>
            </a:r>
          </a:p>
          <a:p>
            <a:pPr marL="685800" lvl="0" indent="-469900">
              <a:spcBef>
                <a:spcPts val="0"/>
              </a:spcBef>
              <a:buSzPct val="79999"/>
            </a:pPr>
            <a:endParaRPr lang="en-US" sz="36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72945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Orchestrating </a:t>
            </a:r>
            <a:r>
              <a:rPr lang="en-US" sz="4800" b="1" dirty="0" err="1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Orchestration at </a:t>
            </a:r>
            <a:r>
              <a:rPr lang="en-US" sz="36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Layer </a:t>
            </a:r>
            <a:endParaRPr lang="en-US" sz="3600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86" y="2958957"/>
            <a:ext cx="12567362" cy="564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115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Orchestrating </a:t>
            </a:r>
            <a:r>
              <a:rPr lang="en-US" sz="4800" b="1" dirty="0" err="1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Orchestration at the Gateway Layer</a:t>
            </a:r>
            <a:endParaRPr lang="en-US" sz="3600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300759"/>
            <a:ext cx="11360776" cy="446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264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540999" cy="990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51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Monolithic Architecture </a:t>
            </a:r>
            <a:endParaRPr lang="en-US" sz="51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274986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All functionalities are implemented/deployed into a single software application. </a:t>
            </a: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Enterprise software 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applications - ERPs, CRMs etc.</a:t>
            </a: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SOA/web services: 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'coarse-grained' services, broad scope, mammoth services with several dozens of operations and complex 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message 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formats </a:t>
            </a:r>
            <a:endParaRPr lang="en-US" sz="3600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469900">
              <a:spcBef>
                <a:spcPts val="0"/>
              </a:spcBef>
              <a:buSzPct val="79999"/>
            </a:pPr>
            <a:endParaRPr lang="en-US" sz="3600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402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 err="1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 in Modern Enterprises 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Inner and Outer 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 lang="en-US" sz="3200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Screen Shot 2016-03-24 at 2.58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38" y="2264734"/>
            <a:ext cx="9936883" cy="743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017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 err="1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 in Modern Enterprises 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703542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4000" b="1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Inner and Outer </a:t>
            </a:r>
            <a:r>
              <a:rPr lang="en-US" sz="4000" b="1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b="1" i="1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Inner Architecture </a:t>
            </a:r>
            <a:r>
              <a:rPr lang="en-US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: The pure </a:t>
            </a:r>
            <a:r>
              <a:rPr lang="en-US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components  which is less complex are categorized under 'Inner Architecture' </a:t>
            </a:r>
          </a:p>
          <a:p>
            <a:pPr marL="1079500" lvl="1" indent="-571500">
              <a:spcBef>
                <a:spcPts val="0"/>
              </a:spcBef>
              <a:buSzPct val="79999"/>
              <a:buFont typeface="Wingdings" charset="2"/>
              <a:buChar char="§"/>
            </a:pPr>
            <a:r>
              <a:rPr lang="en-US" b="1" i="1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Outer Architecture </a:t>
            </a:r>
            <a:r>
              <a:rPr lang="en-US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: This delivers the platform capabilities that are required to build a solution around the </a:t>
            </a:r>
            <a:r>
              <a:rPr lang="en-US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that we build.</a:t>
            </a:r>
          </a:p>
        </p:txBody>
      </p:sp>
    </p:spTree>
    <p:extLst>
      <p:ext uri="{BB962C8B-B14F-4D97-AF65-F5344CB8AC3E}">
        <p14:creationId xmlns:p14="http://schemas.microsoft.com/office/powerpoint/2010/main" val="413265905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 err="1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 in Modern Enterprises 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Modern 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Enterprise Architecture with </a:t>
            </a:r>
            <a:r>
              <a:rPr lang="en-US" sz="36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, Enterprise Integration and API Management</a:t>
            </a:r>
            <a:endParaRPr lang="en-US" sz="32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212" y="3087471"/>
            <a:ext cx="8932036" cy="657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373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668642" cy="120363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4800" b="1" dirty="0" err="1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48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8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– Conclusion </a:t>
            </a:r>
            <a:endParaRPr lang="en-US" sz="48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is not a panacea : It won't solve all your enterprise IT 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needs</a:t>
            </a: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‘SOA done right’? </a:t>
            </a: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Most 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enterprise won't be able to convert their entire enterprise IT systems to </a:t>
            </a:r>
            <a:r>
              <a:rPr lang="en-US" sz="36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3600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Enterprise 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Integration never goes 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away.</a:t>
            </a: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 err="1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are exposed as APIs. </a:t>
            </a:r>
            <a:endParaRPr lang="en-US" sz="36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Interaction between </a:t>
            </a:r>
            <a:r>
              <a:rPr lang="en-US" sz="36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should be support via a 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lightweight orchestration engine/Gateway or inside another </a:t>
            </a:r>
            <a:r>
              <a:rPr lang="en-US" sz="3600" dirty="0" err="1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685800" lvl="0" indent="-469900">
              <a:spcBef>
                <a:spcPts val="0"/>
              </a:spcBef>
              <a:buSzPct val="79999"/>
            </a:pPr>
            <a:endParaRPr lang="en-US" sz="36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29629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997304" cy="990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51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References </a:t>
            </a:r>
            <a:endParaRPr lang="en-US" sz="51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http://kasunpanorama.blogspot.com/2015/11/microservices-in-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practice.html</a:t>
            </a:r>
            <a:endParaRPr lang="en-US" sz="36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://kasunpanorama.blogspot.com/2016/02/microservices-enterprise-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integration.html</a:t>
            </a:r>
            <a:endParaRPr lang="en-US" sz="3600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http://microservices.io/patterns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/</a:t>
            </a:r>
            <a:endParaRPr lang="en-US" sz="3600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http://martinfowler.com/microservices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/</a:t>
            </a:r>
            <a:endParaRPr lang="en-US" sz="3600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469900">
              <a:spcBef>
                <a:spcPts val="0"/>
              </a:spcBef>
              <a:buSzPct val="79999"/>
            </a:pPr>
            <a:endParaRPr lang="en-US" sz="36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12174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540999" cy="990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51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Monolithic Architecture </a:t>
            </a:r>
            <a:endParaRPr lang="en-US" sz="51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case 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Online </a:t>
            </a:r>
            <a:r>
              <a:rPr lang="en-US" sz="3600" i="1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Retail </a:t>
            </a:r>
            <a:r>
              <a:rPr lang="en-US" sz="3600" i="1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software </a:t>
            </a:r>
            <a:r>
              <a:rPr lang="en-US" sz="3600" i="1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application </a:t>
            </a:r>
            <a:r>
              <a:rPr lang="en-US" sz="3600" i="1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with  which comprises of multiple </a:t>
            </a:r>
            <a:r>
              <a:rPr lang="en-US" sz="3600" i="1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business functionalities. </a:t>
            </a:r>
            <a:endParaRPr lang="en-US" sz="3600" i="1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584" y="4261947"/>
            <a:ext cx="4145479" cy="47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928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540999" cy="990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51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Monolithic Architecture </a:t>
            </a:r>
            <a:endParaRPr lang="en-US" sz="51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13584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 smtClean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Developed 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3600" dirty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deployed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as a </a:t>
            </a:r>
            <a:r>
              <a:rPr lang="en-US" sz="3600" dirty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single unit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Overwhelmingly </a:t>
            </a:r>
            <a:r>
              <a:rPr lang="en-US" sz="3600" dirty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complex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; which leads to nightmares in maintaining, upgrading and adding new features.</a:t>
            </a: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 smtClean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Redeploy </a:t>
            </a:r>
            <a:r>
              <a:rPr lang="en-US" sz="3600" dirty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the entire application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, in order to update a part of it.</a:t>
            </a: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Scaling 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3600" dirty="0" smtClean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scaled </a:t>
            </a:r>
            <a:r>
              <a:rPr lang="en-US" sz="3600" dirty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as a single application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and difficult to scale with conflicting resource requirements </a:t>
            </a:r>
            <a:endParaRPr lang="en-US" sz="3600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 smtClean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Reliability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- One unstable service can bring the whole application down. </a:t>
            </a:r>
          </a:p>
          <a:p>
            <a:pPr marL="685800" indent="-469900">
              <a:spcBef>
                <a:spcPts val="0"/>
              </a:spcBef>
              <a:buSzPct val="79999"/>
            </a:pPr>
            <a:r>
              <a:rPr lang="en-US" sz="3600" dirty="0" smtClean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Hard </a:t>
            </a:r>
            <a:r>
              <a:rPr lang="en-US" sz="3600" dirty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sz="3600" dirty="0" smtClean="0">
                <a:solidFill>
                  <a:srgbClr val="A82901"/>
                </a:solidFill>
                <a:latin typeface="Calibri"/>
                <a:ea typeface="Calibri"/>
                <a:cs typeface="Calibri"/>
                <a:sym typeface="Calibri"/>
              </a:rPr>
              <a:t>innovate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, practice 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agile development and delivery methodologies </a:t>
            </a:r>
          </a:p>
          <a:p>
            <a:pPr marL="685800" lvl="0" indent="-469900">
              <a:spcBef>
                <a:spcPts val="0"/>
              </a:spcBef>
              <a:buSzPct val="79999"/>
            </a:pPr>
            <a:endParaRPr lang="en-US" sz="36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345742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540999" cy="990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51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en-US" sz="5100" b="1" dirty="0" err="1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5100" b="1" dirty="0" smtClean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’ </a:t>
            </a:r>
            <a:r>
              <a:rPr lang="en-US" sz="51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 lang="en-US" sz="51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80" y="1979668"/>
            <a:ext cx="10365243" cy="691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736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540999" cy="990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5100" b="1" dirty="0" err="1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51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 Architecture</a:t>
            </a:r>
            <a:endParaRPr lang="en-US" sz="51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-82818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i="1" dirty="0">
                <a:latin typeface="Calibri"/>
                <a:ea typeface="Calibri"/>
                <a:cs typeface="Calibri"/>
                <a:sym typeface="Calibri"/>
              </a:rPr>
              <a:t>The foundation of </a:t>
            </a:r>
            <a:r>
              <a:rPr lang="en-US" sz="3600" i="1" dirty="0" err="1"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3600" i="1" dirty="0">
                <a:latin typeface="Calibri"/>
                <a:ea typeface="Calibri"/>
                <a:cs typeface="Calibri"/>
                <a:sym typeface="Calibri"/>
              </a:rPr>
              <a:t> architecture(MSA) is about developing a single application as a </a:t>
            </a:r>
            <a:r>
              <a:rPr lang="en-US" sz="3600" b="1" i="1" dirty="0">
                <a:latin typeface="Calibri"/>
                <a:ea typeface="Calibri"/>
                <a:cs typeface="Calibri"/>
                <a:sym typeface="Calibri"/>
              </a:rPr>
              <a:t>suite of </a:t>
            </a:r>
            <a:r>
              <a:rPr lang="en-US" sz="3600" b="1" i="1" dirty="0" smtClean="0">
                <a:latin typeface="Calibri"/>
                <a:ea typeface="Calibri"/>
                <a:cs typeface="Calibri"/>
                <a:sym typeface="Calibri"/>
              </a:rPr>
              <a:t>fine-grained </a:t>
            </a:r>
            <a:r>
              <a:rPr lang="en-US" sz="3600" i="1" dirty="0" smtClean="0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3600" b="1" i="1" dirty="0">
                <a:latin typeface="Calibri"/>
                <a:ea typeface="Calibri"/>
                <a:cs typeface="Calibri"/>
                <a:sym typeface="Calibri"/>
              </a:rPr>
              <a:t>independent services</a:t>
            </a:r>
            <a:r>
              <a:rPr lang="en-US" sz="3600" i="1" dirty="0">
                <a:latin typeface="Calibri"/>
                <a:ea typeface="Calibri"/>
                <a:cs typeface="Calibri"/>
                <a:sym typeface="Calibri"/>
              </a:rPr>
              <a:t> that are  running in its own process, </a:t>
            </a:r>
            <a:r>
              <a:rPr lang="en-US" sz="3600" b="1" i="1" dirty="0">
                <a:latin typeface="Calibri"/>
                <a:ea typeface="Calibri"/>
                <a:cs typeface="Calibri"/>
                <a:sym typeface="Calibri"/>
              </a:rPr>
              <a:t>developed</a:t>
            </a:r>
            <a:r>
              <a:rPr lang="en-US" sz="3600" i="1" dirty="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600" b="1" i="1" dirty="0">
                <a:latin typeface="Calibri"/>
                <a:ea typeface="Calibri"/>
                <a:cs typeface="Calibri"/>
                <a:sym typeface="Calibri"/>
              </a:rPr>
              <a:t>deployed</a:t>
            </a:r>
            <a:r>
              <a:rPr lang="en-US" sz="36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i="1" dirty="0" smtClean="0">
                <a:latin typeface="Calibri"/>
                <a:ea typeface="Calibri"/>
                <a:cs typeface="Calibri"/>
                <a:sym typeface="Calibri"/>
              </a:rPr>
              <a:t>independently</a:t>
            </a:r>
            <a:r>
              <a:rPr lang="si-LK" sz="3600" i="1" dirty="0" smtClean="0">
                <a:latin typeface="Calibri"/>
                <a:ea typeface="Calibri"/>
                <a:cs typeface="Calibri"/>
                <a:sym typeface="Calibri"/>
              </a:rPr>
              <a:t>ග</a:t>
            </a:r>
          </a:p>
          <a:p>
            <a:pPr marL="215900" lvl="0" indent="0">
              <a:spcBef>
                <a:spcPts val="0"/>
              </a:spcBef>
              <a:buSzPct val="79999"/>
              <a:buNone/>
            </a:pPr>
            <a:endParaRPr lang="en-US" sz="3600" i="1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dirty="0" smtClean="0">
                <a:latin typeface="Calibri"/>
                <a:ea typeface="Calibri"/>
                <a:cs typeface="Calibri"/>
                <a:sym typeface="Calibri"/>
              </a:rPr>
              <a:t>Its just more than segregating 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the services </a:t>
            </a:r>
            <a:r>
              <a:rPr lang="en-US" sz="3600" dirty="0" smtClean="0">
                <a:latin typeface="Calibri"/>
                <a:ea typeface="Calibri"/>
                <a:cs typeface="Calibri"/>
                <a:sym typeface="Calibri"/>
              </a:rPr>
              <a:t>in a monolith. </a:t>
            </a:r>
          </a:p>
          <a:p>
            <a:pPr marL="685800" lvl="0" indent="-469900">
              <a:spcBef>
                <a:spcPts val="0"/>
              </a:spcBef>
              <a:buSzPct val="79999"/>
            </a:pPr>
            <a:endParaRPr lang="en-US" sz="36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15900" lvl="0" indent="0">
              <a:spcBef>
                <a:spcPts val="0"/>
              </a:spcBef>
              <a:buSzPct val="79999"/>
              <a:buNone/>
            </a:pPr>
            <a:endParaRPr lang="en-US" sz="3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12603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53986" y="9321800"/>
            <a:ext cx="346074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ct val="25000"/>
              <a:buFont typeface="Calibri"/>
              <a:buNone/>
            </a:pPr>
            <a:r>
              <a:rPr lang="en-US" sz="1800" b="1" i="0" u="none" strike="noStrike" cap="none" baseline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533400" y="270320"/>
            <a:ext cx="10540999" cy="990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FF5308"/>
              </a:buClr>
              <a:buSzPct val="25000"/>
            </a:pPr>
            <a:r>
              <a:rPr lang="en-US" sz="5100" b="1" dirty="0" err="1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5100" b="1" dirty="0">
                <a:solidFill>
                  <a:srgbClr val="FF5308"/>
                </a:solidFill>
                <a:latin typeface="Calibri"/>
                <a:ea typeface="Calibri"/>
                <a:cs typeface="Calibri"/>
                <a:sym typeface="Calibri"/>
              </a:rPr>
              <a:t> Architecture</a:t>
            </a:r>
            <a:endParaRPr lang="en-US" sz="5100" b="1" i="0" u="none" strike="noStrike" cap="none" baseline="0" dirty="0">
              <a:solidFill>
                <a:srgbClr val="FF53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533400" y="1683664"/>
            <a:ext cx="12471400" cy="6083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85800" lvl="0" indent="-469900">
              <a:spcBef>
                <a:spcPts val="0"/>
              </a:spcBef>
              <a:buSzPct val="79999"/>
            </a:pPr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Use case </a:t>
            </a:r>
            <a:r>
              <a:rPr lang="en-US" sz="36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Online retail application can be implemented </a:t>
            </a:r>
            <a:endParaRPr lang="si-LK" sz="3600" dirty="0" smtClean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lvl="0" indent="0">
              <a:spcBef>
                <a:spcPts val="0"/>
              </a:spcBef>
              <a:buSzPct val="79999"/>
              <a:buNone/>
            </a:pPr>
            <a:r>
              <a:rPr lang="si-LK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with a suite of </a:t>
            </a:r>
            <a:r>
              <a:rPr lang="en-US" sz="3600" dirty="0" err="1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r>
              <a:rPr lang="en-US" sz="3600" dirty="0" smtClean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36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494" y="3143616"/>
            <a:ext cx="5062661" cy="540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7509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27456</TotalTime>
  <Words>1483</Words>
  <Application>Microsoft Office PowerPoint</Application>
  <PresentationFormat>Custom</PresentationFormat>
  <Paragraphs>213</Paragraphs>
  <Slides>44</Slides>
  <Notes>44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PowerPoint Presentation</vt:lpstr>
      <vt:lpstr>‘Microservices’? </vt:lpstr>
      <vt:lpstr>‘Monolithic’ Architecture </vt:lpstr>
      <vt:lpstr>Monolithic Architecture </vt:lpstr>
      <vt:lpstr>Monolithic Architecture </vt:lpstr>
      <vt:lpstr>Monolithic Architecture </vt:lpstr>
      <vt:lpstr>‘Microservices’ Architecture</vt:lpstr>
      <vt:lpstr>Microservices Architecture</vt:lpstr>
      <vt:lpstr>Microservices Architecture</vt:lpstr>
      <vt:lpstr>Designing Microservices : Size, scope and capabilities</vt:lpstr>
      <vt:lpstr>Designing Microservices : Size, scope and capabilities</vt:lpstr>
      <vt:lpstr>Messaging in Microservices </vt:lpstr>
      <vt:lpstr>Messaging in Microservices </vt:lpstr>
      <vt:lpstr>Messaging in Microservices </vt:lpstr>
      <vt:lpstr>Integrating Microservices (Inter-service Communication)</vt:lpstr>
      <vt:lpstr>Integrating Microservices (Inter-service Communication)</vt:lpstr>
      <vt:lpstr>Integrating Microservices (Inter-service Communication)</vt:lpstr>
      <vt:lpstr>Integrating Microservices (Inter-service Communication)</vt:lpstr>
      <vt:lpstr>Data Management</vt:lpstr>
      <vt:lpstr>Data Management</vt:lpstr>
      <vt:lpstr>Data Management</vt:lpstr>
      <vt:lpstr>Decentralized Governance </vt:lpstr>
      <vt:lpstr>Service Registry and Service Discovery </vt:lpstr>
      <vt:lpstr>Service Discovery </vt:lpstr>
      <vt:lpstr>Service Discovery </vt:lpstr>
      <vt:lpstr>Microservice Deployment </vt:lpstr>
      <vt:lpstr>Microservice Deployment </vt:lpstr>
      <vt:lpstr>Virtual Machines Vs. Docker</vt:lpstr>
      <vt:lpstr>Microservice Deployment </vt:lpstr>
      <vt:lpstr>Kubernetes</vt:lpstr>
      <vt:lpstr>Microservice Deployment </vt:lpstr>
      <vt:lpstr>Security with Microservice</vt:lpstr>
      <vt:lpstr>Security with Microservice</vt:lpstr>
      <vt:lpstr>Security with Microservice</vt:lpstr>
      <vt:lpstr>Security with Microservice</vt:lpstr>
      <vt:lpstr>Transactions</vt:lpstr>
      <vt:lpstr>Design for Failures</vt:lpstr>
      <vt:lpstr>Orchestrating Microservices </vt:lpstr>
      <vt:lpstr>Orchestrating Microservices </vt:lpstr>
      <vt:lpstr>Microservices in Modern Enterprises </vt:lpstr>
      <vt:lpstr>Microservices in Modern Enterprises </vt:lpstr>
      <vt:lpstr>Microservices in Modern Enterprises </vt:lpstr>
      <vt:lpstr>Microservices – Conclusion </vt:lpstr>
      <vt:lpstr>References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Connected Business: Vision and Strategy</dc:title>
  <dc:creator>Dharshana Kasthurirathna</dc:creator>
  <cp:lastModifiedBy>Dharshana Kasthurirathna</cp:lastModifiedBy>
  <cp:revision>505</cp:revision>
  <dcterms:modified xsi:type="dcterms:W3CDTF">2018-05-22T10:02:14Z</dcterms:modified>
</cp:coreProperties>
</file>